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436" r:id="rId2"/>
    <p:sldId id="471" r:id="rId3"/>
    <p:sldId id="472" r:id="rId4"/>
    <p:sldId id="475" r:id="rId5"/>
    <p:sldId id="476" r:id="rId6"/>
    <p:sldId id="474" r:id="rId7"/>
    <p:sldId id="484" r:id="rId8"/>
    <p:sldId id="483" r:id="rId9"/>
    <p:sldId id="481" r:id="rId10"/>
    <p:sldId id="464" r:id="rId11"/>
    <p:sldId id="466" r:id="rId12"/>
    <p:sldId id="467" r:id="rId13"/>
    <p:sldId id="458" r:id="rId14"/>
    <p:sldId id="463" r:id="rId15"/>
    <p:sldId id="465" r:id="rId16"/>
    <p:sldId id="455" r:id="rId17"/>
    <p:sldId id="469" r:id="rId18"/>
    <p:sldId id="488" r:id="rId19"/>
    <p:sldId id="451" r:id="rId20"/>
    <p:sldId id="265" r:id="rId21"/>
    <p:sldId id="468" r:id="rId22"/>
    <p:sldId id="480" r:id="rId23"/>
    <p:sldId id="470" r:id="rId24"/>
    <p:sldId id="490" r:id="rId25"/>
    <p:sldId id="271" r:id="rId26"/>
    <p:sldId id="485" r:id="rId27"/>
    <p:sldId id="482" r:id="rId28"/>
    <p:sldId id="478" r:id="rId29"/>
    <p:sldId id="477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son" initials="A" lastIdx="8" clrIdx="0"/>
  <p:cmAuthor id="1" name="Alison Norris" initials="A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D"/>
    <a:srgbClr val="FF6600"/>
    <a:srgbClr val="4267B2"/>
    <a:srgbClr val="DDE3E7"/>
    <a:srgbClr val="636264"/>
    <a:srgbClr val="3C7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60" autoAdjust="0"/>
    <p:restoredTop sz="92915" autoAdjust="0"/>
  </p:normalViewPr>
  <p:slideViewPr>
    <p:cSldViewPr>
      <p:cViewPr varScale="1">
        <p:scale>
          <a:sx n="68" d="100"/>
          <a:sy n="68" d="100"/>
        </p:scale>
        <p:origin x="93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4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CC8CB-2383-4B43-803E-F2E63508523A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11DDF-7017-45DC-A892-4022280143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60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A11DDF-7017-45DC-A892-40222801437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9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Bidirectional</a:t>
            </a:r>
            <a:r>
              <a:rPr lang="en-US" baseline="0" dirty="0"/>
              <a:t> path </a:t>
            </a:r>
            <a:r>
              <a:rPr lang="mr-IN" baseline="0" dirty="0"/>
              <a:t>–</a:t>
            </a:r>
            <a:r>
              <a:rPr lang="en-US" baseline="0" dirty="0"/>
              <a:t> here comes the Ransomware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11DDF-7017-45DC-A892-40222801437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7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k_cover_2016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7231" y="197798"/>
            <a:ext cx="4412369" cy="4298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1"/>
            <a:ext cx="10363200" cy="1089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32225"/>
            <a:ext cx="8534400" cy="60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06400" y="6019801"/>
            <a:ext cx="3352800" cy="68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116371"/>
            <a:ext cx="1919109" cy="51302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331200" y="6324600"/>
            <a:ext cx="335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FF6600"/>
                </a:solidFill>
              </a:rPr>
              <a:t>ContentKeeper</a:t>
            </a:r>
            <a:r>
              <a:rPr lang="en-US" sz="1800" dirty="0"/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90141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711200" y="914400"/>
            <a:ext cx="9347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188236"/>
            <a:ext cx="1969014" cy="517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5268420"/>
            <a:ext cx="1752600" cy="1513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221" y="181265"/>
            <a:ext cx="1686379" cy="187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3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9600" y="3101976"/>
            <a:ext cx="10363200" cy="1089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6" name="Picture 35" descr="ck_cover_2016.png">
            <a:extLst>
              <a:ext uri="{FF2B5EF4-FFF2-40B4-BE49-F238E27FC236}">
                <a16:creationId xmlns:a16="http://schemas.microsoft.com/office/drawing/2014/main" id="{0A0D12EF-5602-42B0-A07E-263F5152F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7231" y="197798"/>
            <a:ext cx="4412369" cy="4298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5F7BB5-DADB-4B42-916A-6D1ADA37C6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188236"/>
            <a:ext cx="1969014" cy="5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16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410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0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49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211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Internet_anonymity" TargetMode="External"/><Relationship Id="rId4" Type="http://schemas.openxmlformats.org/officeDocument/2006/relationships/hyperlink" Target="https://en.wikipedia.org/wiki/Free_and_open-source_softwar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1" y="2627293"/>
            <a:ext cx="518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Angie Becker – Network Manager</a:t>
            </a:r>
          </a:p>
          <a:p>
            <a:r>
              <a:rPr lang="en-US" sz="2800" dirty="0"/>
              <a:t>Kenosha Unified School District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F77585-33D4-4E05-BB47-786EE916F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467600" cy="1676400"/>
          </a:xfrm>
        </p:spPr>
        <p:txBody>
          <a:bodyPr>
            <a:normAutofit/>
          </a:bodyPr>
          <a:lstStyle/>
          <a:p>
            <a:r>
              <a:rPr lang="en-US" sz="3600" dirty="0"/>
              <a:t>Beware of the Dark Web – How to Properly Control Web Circumvention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CE994-5B52-4E71-B09F-C0C35131A686}"/>
              </a:ext>
            </a:extLst>
          </p:cNvPr>
          <p:cNvSpPr/>
          <p:nvPr/>
        </p:nvSpPr>
        <p:spPr>
          <a:xfrm>
            <a:off x="685800" y="381000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Keith Ebner – Systems Support Specialist</a:t>
            </a:r>
          </a:p>
          <a:p>
            <a:r>
              <a:rPr lang="en-US" sz="2800" dirty="0"/>
              <a:t>Kenosha Unified School District</a:t>
            </a:r>
          </a:p>
        </p:txBody>
      </p:sp>
    </p:spTree>
    <p:extLst>
      <p:ext uri="{BB962C8B-B14F-4D97-AF65-F5344CB8AC3E}">
        <p14:creationId xmlns:p14="http://schemas.microsoft.com/office/powerpoint/2010/main" val="70672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Dark Web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002126"/>
            <a:ext cx="10121400" cy="9890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part of the World Wide Web that is only accessible by means of special software, allowing users and website operators to remain </a:t>
            </a:r>
            <a:r>
              <a:rPr lang="en-US" u="sng" dirty="0"/>
              <a:t>anonymous</a:t>
            </a:r>
            <a:r>
              <a:rPr lang="en-US" dirty="0"/>
              <a:t> or </a:t>
            </a:r>
            <a:r>
              <a:rPr lang="en-US" u="sng" dirty="0"/>
              <a:t>untraceable</a:t>
            </a:r>
            <a:r>
              <a:rPr lang="en-US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48" y="1828800"/>
            <a:ext cx="1010330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09800"/>
            <a:ext cx="4572000" cy="30455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"The Onion Router” - 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089912" cy="41148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4" tooltip="Free and open-source software"/>
              </a:rPr>
              <a:t>Free and open-source software</a:t>
            </a:r>
            <a:r>
              <a:rPr lang="en-US" dirty="0"/>
              <a:t> for enabling </a:t>
            </a:r>
            <a:r>
              <a:rPr lang="en-US" dirty="0">
                <a:hlinkClick r:id="rId5" tooltip="Internet anonymity"/>
              </a:rPr>
              <a:t>anonymous communication</a:t>
            </a:r>
            <a:r>
              <a:rPr lang="en-US" dirty="0"/>
              <a:t>. </a:t>
            </a:r>
          </a:p>
          <a:p>
            <a:pPr>
              <a:spcAft>
                <a:spcPts val="600"/>
              </a:spcAft>
            </a:pPr>
            <a:r>
              <a:rPr lang="en-US" dirty="0"/>
              <a:t>The name is derived from an acronym for the original software project name "The Onion Router".</a:t>
            </a:r>
            <a:r>
              <a:rPr lang="en-US" baseline="30000" dirty="0"/>
              <a:t> 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en-US" dirty="0"/>
              <a:t>Makes it difficult to trace user Internet activity including "visits to websites, online posts, instant messages, and other communication forms". </a:t>
            </a:r>
          </a:p>
          <a:p>
            <a:r>
              <a:rPr lang="en-US" dirty="0"/>
              <a:t>Intended to protect the personal privacy of its users, as well as their freedom and ability to conduct confidential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1031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5C11-1AEC-4B94-8A8B-A267BF95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762000"/>
          </a:xfrm>
        </p:spPr>
        <p:txBody>
          <a:bodyPr/>
          <a:lstStyle/>
          <a:p>
            <a:r>
              <a:rPr lang="en-US" dirty="0"/>
              <a:t>Why Do These Systems Exist?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002EA9-17E0-4422-8FBA-79F77993319B}"/>
              </a:ext>
            </a:extLst>
          </p:cNvPr>
          <p:cNvCxnSpPr>
            <a:cxnSpLocks/>
          </p:cNvCxnSpPr>
          <p:nvPr/>
        </p:nvCxnSpPr>
        <p:spPr>
          <a:xfrm>
            <a:off x="711200" y="914400"/>
            <a:ext cx="9347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E95FE47-0D4C-45F6-A651-090896C70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188236"/>
            <a:ext cx="1969014" cy="517364"/>
          </a:xfrm>
          <a:prstGeom prst="rect">
            <a:avLst/>
          </a:prstGeom>
        </p:spPr>
      </p:pic>
      <p:pic>
        <p:nvPicPr>
          <p:cNvPr id="1028" name="Picture 4" descr="Image result for hacker activity clip[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590774"/>
            <a:ext cx="6105879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14400" y="1590774"/>
            <a:ext cx="5562600" cy="3971826"/>
          </a:xfrm>
          <a:prstGeom prst="rect">
            <a:avLst/>
          </a:prstGeom>
          <a:ln w="38100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Journalists</a:t>
            </a:r>
          </a:p>
          <a:p>
            <a:r>
              <a:rPr lang="en-US" sz="2800" dirty="0"/>
              <a:t>Whistleblowers</a:t>
            </a:r>
          </a:p>
          <a:p>
            <a:r>
              <a:rPr lang="en-US" sz="2800" dirty="0"/>
              <a:t>Political Protesters</a:t>
            </a:r>
          </a:p>
          <a:p>
            <a:r>
              <a:rPr lang="en-US" sz="2800" dirty="0"/>
              <a:t>Anti-Censorship Advocacy Groups</a:t>
            </a:r>
          </a:p>
          <a:p>
            <a:r>
              <a:rPr lang="en-US" sz="2800" dirty="0"/>
              <a:t>Residents of Oppressive Political Regimes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505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Web Content: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400" y="1004454"/>
            <a:ext cx="6105952" cy="509154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76400"/>
            <a:ext cx="4038600" cy="3209826"/>
          </a:xfrm>
          <a:prstGeom prst="rect">
            <a:avLst/>
          </a:prstGeom>
          <a:ln w="38100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Drugs</a:t>
            </a:r>
          </a:p>
          <a:p>
            <a:r>
              <a:rPr lang="en-US" sz="2800" dirty="0"/>
              <a:t>Illegal Pornography</a:t>
            </a:r>
          </a:p>
          <a:p>
            <a:r>
              <a:rPr lang="en-US" sz="2800" dirty="0"/>
              <a:t>Crime</a:t>
            </a:r>
          </a:p>
          <a:p>
            <a:r>
              <a:rPr lang="en-US" sz="2800" dirty="0"/>
              <a:t>Hacking</a:t>
            </a:r>
          </a:p>
          <a:p>
            <a:r>
              <a:rPr lang="en-US" sz="2800" dirty="0"/>
              <a:t>Anonymous Communication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417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582400" cy="762000"/>
          </a:xfrm>
        </p:spPr>
        <p:txBody>
          <a:bodyPr/>
          <a:lstStyle/>
          <a:p>
            <a:r>
              <a:rPr lang="en-US" dirty="0"/>
              <a:t>Dark Web: Running Rampant in K-12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066800"/>
            <a:ext cx="7425266" cy="495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1219200"/>
            <a:ext cx="2743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Bad Apps: 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Tor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 err="1"/>
              <a:t>Psiphon</a:t>
            </a:r>
            <a:endParaRPr lang="en-US" sz="22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r>
              <a:rPr lang="en-US" sz="2800" dirty="0"/>
              <a:t>Purpose: 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Anonymize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Gaming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Videos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Crime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Cheating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Drugs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Malware 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EF6889-4DAF-4D61-A842-EDCCC03DA184}"/>
              </a:ext>
            </a:extLst>
          </p:cNvPr>
          <p:cNvCxnSpPr>
            <a:cxnSpLocks/>
          </p:cNvCxnSpPr>
          <p:nvPr/>
        </p:nvCxnSpPr>
        <p:spPr>
          <a:xfrm>
            <a:off x="711200" y="914400"/>
            <a:ext cx="9347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8E313A5-32F9-4C2D-A1E9-47697E452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71" y="6227671"/>
            <a:ext cx="1818929" cy="4779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21281" y="3200400"/>
            <a:ext cx="1512569" cy="2362200"/>
            <a:chOff x="2621281" y="3200400"/>
            <a:chExt cx="1512569" cy="2362200"/>
          </a:xfrm>
        </p:grpSpPr>
        <p:cxnSp>
          <p:nvCxnSpPr>
            <p:cNvPr id="6" name="Elbow Connector 5"/>
            <p:cNvCxnSpPr/>
            <p:nvPr/>
          </p:nvCxnSpPr>
          <p:spPr>
            <a:xfrm>
              <a:off x="2876550" y="4381500"/>
              <a:ext cx="1257300" cy="990600"/>
            </a:xfrm>
            <a:prstGeom prst="bentConnector3">
              <a:avLst/>
            </a:prstGeom>
            <a:ln w="76200">
              <a:solidFill>
                <a:srgbClr val="FF66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Right Brace 8"/>
            <p:cNvSpPr/>
            <p:nvPr/>
          </p:nvSpPr>
          <p:spPr>
            <a:xfrm>
              <a:off x="2621281" y="3200400"/>
              <a:ext cx="502919" cy="2362200"/>
            </a:xfrm>
            <a:prstGeom prst="rightBrace">
              <a:avLst>
                <a:gd name="adj1" fmla="val 8333"/>
                <a:gd name="adj2" fmla="val 50440"/>
              </a:avLst>
            </a:prstGeom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78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200" y="1600200"/>
            <a:ext cx="5196286" cy="4562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Anonymity = Access Bad Stuff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73596" y="1600200"/>
            <a:ext cx="4674704" cy="3657600"/>
          </a:xfrm>
          <a:prstGeom prst="rect">
            <a:avLst/>
          </a:prstGeom>
          <a:ln w="38100">
            <a:noFill/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Underage Students Get Direct Access To:</a:t>
            </a:r>
          </a:p>
          <a:p>
            <a:r>
              <a:rPr lang="en-US" sz="2800" dirty="0"/>
              <a:t>Drugs</a:t>
            </a:r>
          </a:p>
          <a:p>
            <a:r>
              <a:rPr lang="en-US" sz="2800" dirty="0"/>
              <a:t>Pornography</a:t>
            </a:r>
          </a:p>
          <a:p>
            <a:r>
              <a:rPr lang="en-US" sz="2800" dirty="0"/>
              <a:t>Illegal Movie Streaming</a:t>
            </a:r>
          </a:p>
          <a:p>
            <a:r>
              <a:rPr lang="en-US" sz="2800" dirty="0"/>
              <a:t>Malicious Websites</a:t>
            </a:r>
          </a:p>
          <a:p>
            <a:r>
              <a:rPr lang="en-US" sz="2800" dirty="0"/>
              <a:t>Pirated Music Sites</a:t>
            </a:r>
          </a:p>
          <a:p>
            <a:r>
              <a:rPr lang="en-US" sz="2800" dirty="0"/>
              <a:t>Gaming Sites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10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Defense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5461299" cy="51816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Application Firewall 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End-Point Security</a:t>
            </a:r>
          </a:p>
          <a:p>
            <a:r>
              <a:rPr lang="en-US" sz="2800" dirty="0"/>
              <a:t>Advanced Network Web Filter</a:t>
            </a:r>
          </a:p>
          <a:p>
            <a:pPr lvl="1"/>
            <a:r>
              <a:rPr lang="en-US" sz="2400" dirty="0"/>
              <a:t>Focus on bad-app signatures </a:t>
            </a:r>
          </a:p>
          <a:p>
            <a:pPr lvl="1"/>
            <a:r>
              <a:rPr lang="en-US" sz="2400" dirty="0"/>
              <a:t>See all ports</a:t>
            </a:r>
          </a:p>
          <a:p>
            <a:pPr lvl="1"/>
            <a:r>
              <a:rPr lang="en-US" sz="2400" dirty="0"/>
              <a:t>Successful SSL decode</a:t>
            </a:r>
          </a:p>
          <a:p>
            <a:pPr lvl="1"/>
            <a:r>
              <a:rPr lang="en-US" sz="2400" dirty="0"/>
              <a:t>Keyword and phrase intelligence </a:t>
            </a:r>
          </a:p>
          <a:p>
            <a:pPr lvl="1"/>
            <a:r>
              <a:rPr lang="en-US" sz="2400" dirty="0"/>
              <a:t>Logging, reporting and alerting </a:t>
            </a:r>
          </a:p>
          <a:p>
            <a:pPr lvl="1"/>
            <a:r>
              <a:rPr lang="en-US" sz="2400" dirty="0"/>
              <a:t>Automated user-activity reporting </a:t>
            </a:r>
          </a:p>
        </p:txBody>
      </p:sp>
      <p:pic>
        <p:nvPicPr>
          <p:cNvPr id="1026" name="Picture 2" descr="Image result for network defense">
            <a:extLst>
              <a:ext uri="{FF2B5EF4-FFF2-40B4-BE49-F238E27FC236}">
                <a16:creationId xmlns:a16="http://schemas.microsoft.com/office/drawing/2014/main" id="{6B453204-3C09-4CE5-AFEC-8165BA09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050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5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EF6889-4DAF-4D61-A842-EDCCC03DA184}"/>
              </a:ext>
            </a:extLst>
          </p:cNvPr>
          <p:cNvCxnSpPr>
            <a:cxnSpLocks/>
          </p:cNvCxnSpPr>
          <p:nvPr/>
        </p:nvCxnSpPr>
        <p:spPr>
          <a:xfrm>
            <a:off x="711200" y="914400"/>
            <a:ext cx="9347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4684379F-FA10-4C61-B388-B782E00B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Keyword and Phrase Awareness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A20D401B-CDDB-4277-9DBE-4E2C66893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10548907" cy="4525963"/>
          </a:xfrm>
          <a:prstGeom prst="rect">
            <a:avLst/>
          </a:prstGeom>
        </p:spPr>
      </p:pic>
      <p:sp>
        <p:nvSpPr>
          <p:cNvPr id="15" name="Down Arrow 5">
            <a:extLst>
              <a:ext uri="{FF2B5EF4-FFF2-40B4-BE49-F238E27FC236}">
                <a16:creationId xmlns:a16="http://schemas.microsoft.com/office/drawing/2014/main" id="{043348ED-5062-4AF4-98FA-CD92BA3F6C5E}"/>
              </a:ext>
            </a:extLst>
          </p:cNvPr>
          <p:cNvSpPr/>
          <p:nvPr/>
        </p:nvSpPr>
        <p:spPr>
          <a:xfrm>
            <a:off x="5181600" y="1447800"/>
            <a:ext cx="484632" cy="1371600"/>
          </a:xfrm>
          <a:prstGeom prst="downArrow">
            <a:avLst/>
          </a:prstGeom>
          <a:solidFill>
            <a:srgbClr val="FF66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55A7FC-3FF7-4A58-88EA-E3625228D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71" y="6227671"/>
            <a:ext cx="1818929" cy="4779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91000" y="2865437"/>
            <a:ext cx="2362200" cy="3001963"/>
          </a:xfrm>
          <a:prstGeom prst="roundRect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6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B9EBBD-9D12-C04A-9338-4CB3C3561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75" y="643467"/>
            <a:ext cx="61220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Why………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5334000" cy="4267200"/>
          </a:xfrm>
        </p:spPr>
        <p:txBody>
          <a:bodyPr>
            <a:noAutofit/>
          </a:bodyPr>
          <a:lstStyle/>
          <a:p>
            <a:r>
              <a:rPr lang="en-US" dirty="0"/>
              <a:t>Web Circumvention is a direct violation of KUSD’s Student Acceptable Use Policy and a threat to CIPA, FERPA and others. </a:t>
            </a:r>
          </a:p>
          <a:p>
            <a:r>
              <a:rPr lang="en-US" dirty="0"/>
              <a:t>Students use several methods to set-up “unmonitored” paths directly through the filter.</a:t>
            </a:r>
          </a:p>
          <a:p>
            <a:r>
              <a:rPr lang="en-US" dirty="0"/>
              <a:t>Bandwidth usage takes a huge hit as students access applications via private tunnels, peer to peer, SSL proxies and others.</a:t>
            </a:r>
          </a:p>
        </p:txBody>
      </p:sp>
      <p:sp>
        <p:nvSpPr>
          <p:cNvPr id="4" name="TextBox 3"/>
          <p:cNvSpPr txBox="1"/>
          <p:nvPr/>
        </p:nvSpPr>
        <p:spPr>
          <a:xfrm rot="21100425">
            <a:off x="6023121" y="1617907"/>
            <a:ext cx="4953000" cy="45243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Excerpt from email sent to parents and students regarding circumventing district filter</a:t>
            </a:r>
            <a:r>
              <a:rPr lang="en-US" b="1" dirty="0"/>
              <a:t>:  </a:t>
            </a:r>
          </a:p>
          <a:p>
            <a:r>
              <a:rPr lang="en-US" dirty="0"/>
              <a:t>“</a:t>
            </a:r>
            <a:r>
              <a:rPr lang="en-US" b="1" dirty="0"/>
              <a:t>As stated in the Student Acceptable Use Policy 6633, </a:t>
            </a:r>
            <a:r>
              <a:rPr lang="en-US" b="1" i="1" dirty="0"/>
              <a:t>Students shall not breach or disable network security mechanisms or compromise network stability or security in any way</a:t>
            </a:r>
            <a:r>
              <a:rPr lang="en-US" b="1" dirty="0"/>
              <a:t>, in other words, circumventing district security is considered a violation of this policy.  That being said, if a student owned device accesses the district wireless/wired environment, it will be treated in the same manner as any district device, which includes filtering and restricting access. KUSD uses a variety of tools to ensure compliant internet filtering and any device on the KUSD network will be filtered, monitored and restricted in accordance with our security profiles.”</a:t>
            </a:r>
          </a:p>
        </p:txBody>
      </p:sp>
    </p:spTree>
    <p:extLst>
      <p:ext uri="{BB962C8B-B14F-4D97-AF65-F5344CB8AC3E}">
        <p14:creationId xmlns:p14="http://schemas.microsoft.com/office/powerpoint/2010/main" val="13496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98F8-AB57-4AC4-BD2F-C372D94E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Kenosha Unified School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B662F-B42E-45F7-B427-8420FD472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838200"/>
            <a:ext cx="5638800" cy="5257800"/>
          </a:xfrm>
        </p:spPr>
        <p:txBody>
          <a:bodyPr>
            <a:noAutofit/>
          </a:bodyPr>
          <a:lstStyle/>
          <a:p>
            <a:pPr marL="0" lvl="0" indent="0">
              <a:buClr>
                <a:srgbClr val="F7931D"/>
              </a:buClr>
              <a:buNone/>
              <a:defRPr/>
            </a:pPr>
            <a:r>
              <a:rPr lang="en-US" sz="3200" b="1" dirty="0"/>
              <a:t>Overview</a:t>
            </a:r>
          </a:p>
          <a:p>
            <a:r>
              <a:rPr lang="en-US" dirty="0"/>
              <a:t>41 total schools </a:t>
            </a:r>
          </a:p>
          <a:p>
            <a:r>
              <a:rPr lang="en-US" dirty="0"/>
              <a:t>Over 43,000 Networked Devices</a:t>
            </a:r>
          </a:p>
          <a:p>
            <a:r>
              <a:rPr lang="en-US" dirty="0"/>
              <a:t>Over 21,000 students</a:t>
            </a:r>
          </a:p>
          <a:p>
            <a:pPr>
              <a:spcAft>
                <a:spcPts val="1200"/>
              </a:spcAft>
            </a:pPr>
            <a:r>
              <a:rPr lang="en-US" dirty="0"/>
              <a:t>Over 4,200 employees</a:t>
            </a:r>
          </a:p>
          <a:p>
            <a:pPr marL="0" lvl="0" indent="0">
              <a:buClr>
                <a:srgbClr val="F7931D"/>
              </a:buClr>
              <a:buNone/>
              <a:defRPr/>
            </a:pPr>
            <a:r>
              <a:rPr lang="en-US" sz="3200" b="1" dirty="0"/>
              <a:t>Key Requirements for filtering</a:t>
            </a:r>
            <a:endParaRPr lang="en-US" sz="3200" dirty="0"/>
          </a:p>
          <a:p>
            <a:pPr>
              <a:buClr>
                <a:srgbClr val="F7931D"/>
              </a:buClr>
              <a:defRPr/>
            </a:pPr>
            <a:r>
              <a:rPr lang="en-US" dirty="0"/>
              <a:t>CIPA compliant </a:t>
            </a:r>
          </a:p>
          <a:p>
            <a:pPr>
              <a:buClr>
                <a:srgbClr val="F7931D"/>
              </a:buClr>
              <a:defRPr/>
            </a:pPr>
            <a:r>
              <a:rPr lang="en-US" dirty="0"/>
              <a:t>Ease of access </a:t>
            </a:r>
          </a:p>
          <a:p>
            <a:pPr>
              <a:buClr>
                <a:srgbClr val="F7931D"/>
              </a:buClr>
              <a:defRPr/>
            </a:pPr>
            <a:r>
              <a:rPr lang="en-US" dirty="0"/>
              <a:t>Granularity and Scalability</a:t>
            </a:r>
          </a:p>
          <a:p>
            <a:pPr>
              <a:buClr>
                <a:srgbClr val="F7931D"/>
              </a:buClr>
              <a:defRPr/>
            </a:pPr>
            <a:r>
              <a:rPr lang="en-US" dirty="0"/>
              <a:t>Visibility (Decrypting)</a:t>
            </a:r>
          </a:p>
          <a:p>
            <a:pPr>
              <a:buClr>
                <a:srgbClr val="F7931D"/>
              </a:buClr>
              <a:defRPr/>
            </a:pPr>
            <a:r>
              <a:rPr lang="en-US" dirty="0"/>
              <a:t>Real time monitoring as well as historical</a:t>
            </a:r>
          </a:p>
          <a:p>
            <a:pPr marL="0" indent="0">
              <a:buClr>
                <a:srgbClr val="F7931D"/>
              </a:buClr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42" y="1752600"/>
            <a:ext cx="4876800" cy="287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C759C-A74A-492A-A43A-FE75804A3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Dashboard for KUSD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47" y="985887"/>
            <a:ext cx="10435953" cy="49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EF6889-4DAF-4D61-A842-EDCCC03DA184}"/>
              </a:ext>
            </a:extLst>
          </p:cNvPr>
          <p:cNvCxnSpPr>
            <a:cxnSpLocks/>
          </p:cNvCxnSpPr>
          <p:nvPr/>
        </p:nvCxnSpPr>
        <p:spPr>
          <a:xfrm>
            <a:off x="711200" y="914400"/>
            <a:ext cx="9347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8E313A5-32F9-4C2D-A1E9-47697E452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361343"/>
            <a:ext cx="1600200" cy="42045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684379F-FA10-4C61-B388-B782E00B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Risks….Exposed!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00" y="1155901"/>
            <a:ext cx="11606266" cy="518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5" y="2133600"/>
            <a:ext cx="3931955" cy="2068172"/>
          </a:xfrm>
          <a:prstGeom prst="rect">
            <a:avLst/>
          </a:prstGeom>
          <a:ln w="38100" cmpd="sng">
            <a:solidFill>
              <a:srgbClr val="F7964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133600"/>
            <a:ext cx="3657600" cy="2068172"/>
          </a:xfrm>
          <a:prstGeom prst="rect">
            <a:avLst/>
          </a:prstGeom>
          <a:ln w="38100" cmpd="sng">
            <a:solidFill>
              <a:schemeClr val="accent6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4191000" y="1158195"/>
            <a:ext cx="1905000" cy="51820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058400" y="1158195"/>
            <a:ext cx="1752600" cy="51820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9900" y="1158195"/>
            <a:ext cx="3891100" cy="518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03033" y="1155901"/>
            <a:ext cx="3955367" cy="518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vpn proxy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91150"/>
            <a:ext cx="3711377" cy="2418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336" y="4419600"/>
            <a:ext cx="7754650" cy="2286000"/>
          </a:xfrm>
          <a:prstGeom prst="rect">
            <a:avLst/>
          </a:prstGeom>
          <a:ln w="38100" cmpd="sng">
            <a:solidFill>
              <a:srgbClr val="F79646"/>
            </a:solidFill>
          </a:ln>
        </p:spPr>
      </p:pic>
    </p:spTree>
    <p:extLst>
      <p:ext uri="{BB962C8B-B14F-4D97-AF65-F5344CB8AC3E}">
        <p14:creationId xmlns:p14="http://schemas.microsoft.com/office/powerpoint/2010/main" val="24824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Granular within Policies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0400" y="1143000"/>
            <a:ext cx="3642576" cy="4800600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sp>
        <p:nvSpPr>
          <p:cNvPr id="5" name="Right Arrow 4"/>
          <p:cNvSpPr/>
          <p:nvPr/>
        </p:nvSpPr>
        <p:spPr>
          <a:xfrm>
            <a:off x="6172200" y="2057400"/>
            <a:ext cx="1066800" cy="427157"/>
          </a:xfrm>
          <a:prstGeom prst="rightArrow">
            <a:avLst/>
          </a:prstGeom>
          <a:solidFill>
            <a:srgbClr val="F7931D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172200" y="3962400"/>
            <a:ext cx="1066800" cy="427157"/>
          </a:xfrm>
          <a:prstGeom prst="rightArrow">
            <a:avLst/>
          </a:prstGeom>
          <a:solidFill>
            <a:srgbClr val="F7931D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may contain: 1 person, ch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6095999" cy="480060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9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EF6889-4DAF-4D61-A842-EDCCC03DA184}"/>
              </a:ext>
            </a:extLst>
          </p:cNvPr>
          <p:cNvCxnSpPr>
            <a:cxnSpLocks/>
          </p:cNvCxnSpPr>
          <p:nvPr/>
        </p:nvCxnSpPr>
        <p:spPr>
          <a:xfrm>
            <a:off x="711200" y="914400"/>
            <a:ext cx="9347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8E313A5-32F9-4C2D-A1E9-47697E4527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361343"/>
            <a:ext cx="1600200" cy="42045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684379F-FA10-4C61-B388-B782E00B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Signatures for Bad Apps……. It’s Growing!!!!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050440"/>
            <a:ext cx="10854318" cy="536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489" y="1447801"/>
            <a:ext cx="7391023" cy="42880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1219200"/>
            <a:ext cx="8274417" cy="4800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044" y="1066799"/>
            <a:ext cx="4733232" cy="1620386"/>
          </a:xfrm>
          <a:prstGeom prst="rect">
            <a:avLst/>
          </a:prstGeom>
          <a:effectLst>
            <a:outerShdw blurRad="596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289" y="2621552"/>
            <a:ext cx="4717243" cy="1540433"/>
          </a:xfrm>
          <a:prstGeom prst="rect">
            <a:avLst/>
          </a:prstGeom>
          <a:effectLst>
            <a:outerShdw blurRad="596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296" y="4104888"/>
            <a:ext cx="4738562" cy="1700340"/>
          </a:xfrm>
          <a:prstGeom prst="rect">
            <a:avLst/>
          </a:prstGeom>
          <a:effectLst>
            <a:outerShdw blurRad="596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F5DF2-E55D-4A67-B925-614E6F532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Manage and Control Bad Apps!</a:t>
            </a:r>
          </a:p>
        </p:txBody>
      </p:sp>
    </p:spTree>
    <p:extLst>
      <p:ext uri="{BB962C8B-B14F-4D97-AF65-F5344CB8AC3E}">
        <p14:creationId xmlns:p14="http://schemas.microsoft.com/office/powerpoint/2010/main" val="236642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BBAA-B400-4FD5-B742-D27C695A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Kenosha Unified School District: Bad Apps Exposed!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9906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2.0 Filtering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066800"/>
            <a:ext cx="9523906" cy="452596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10285906" y="4191000"/>
            <a:ext cx="1066800" cy="427157"/>
          </a:xfrm>
          <a:prstGeom prst="rightArrow">
            <a:avLst/>
          </a:prstGeom>
          <a:solidFill>
            <a:srgbClr val="F7931D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 Site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1"/>
            <a:ext cx="5638800" cy="4610098"/>
          </a:xfrm>
        </p:spPr>
        <p:txBody>
          <a:bodyPr>
            <a:noAutofit/>
          </a:bodyPr>
          <a:lstStyle/>
          <a:p>
            <a:r>
              <a:rPr lang="en-US" sz="2800" dirty="0"/>
              <a:t>Student devices go home.</a:t>
            </a:r>
          </a:p>
          <a:p>
            <a:r>
              <a:rPr lang="en-US" sz="2800" dirty="0"/>
              <a:t>iPads have Global Proxy to force filtering at home.</a:t>
            </a:r>
          </a:p>
          <a:p>
            <a:r>
              <a:rPr lang="en-US" sz="2800" dirty="0"/>
              <a:t>Chrome devices have an extension installed and are proxied back via the Google Admin Console.</a:t>
            </a:r>
          </a:p>
          <a:p>
            <a:r>
              <a:rPr lang="en-US" sz="2800" dirty="0"/>
              <a:t>Extension helps identify the user through AD so the correct policy is assigned.</a:t>
            </a:r>
          </a:p>
        </p:txBody>
      </p:sp>
      <p:pic>
        <p:nvPicPr>
          <p:cNvPr id="2050" name="Picture 2" descr="Image result for work from home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0"/>
            <a:ext cx="3695699" cy="3695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62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Content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175985"/>
            <a:ext cx="7353300" cy="539637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0846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page for Application Defender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31" y="1219200"/>
            <a:ext cx="10717737" cy="48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7B2A-6573-4380-8C14-E2CD27724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Technology Resources</a:t>
            </a:r>
          </a:p>
        </p:txBody>
      </p:sp>
      <p:pic>
        <p:nvPicPr>
          <p:cNvPr id="1026" name="Picture 2" descr="Image result for chromeb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7621"/>
            <a:ext cx="2294083" cy="144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210" y="2478535"/>
            <a:ext cx="239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19,000+ Chromebooks</a:t>
            </a:r>
          </a:p>
        </p:txBody>
      </p:sp>
      <p:pic>
        <p:nvPicPr>
          <p:cNvPr id="1028" name="Picture 4" descr="Image result for ip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004" y="1326208"/>
            <a:ext cx="2218425" cy="2218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04428" y="2786312"/>
            <a:ext cx="87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6,000+ iPads</a:t>
            </a:r>
          </a:p>
        </p:txBody>
      </p:sp>
      <p:pic>
        <p:nvPicPr>
          <p:cNvPr id="1030" name="Picture 6" descr="Image result for windows laptops 20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" y="3026424"/>
            <a:ext cx="2924243" cy="1643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6605" y="4799682"/>
            <a:ext cx="1998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8,000+ Windows Laptops and Desktops</a:t>
            </a:r>
          </a:p>
        </p:txBody>
      </p:sp>
      <p:pic>
        <p:nvPicPr>
          <p:cNvPr id="1032" name="Picture 8" descr="Image result for mac laptops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1254" y="3831483"/>
            <a:ext cx="2490535" cy="16595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91254" y="5490993"/>
            <a:ext cx="2305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1,500 Apple Desktops and Laptops</a:t>
            </a:r>
          </a:p>
        </p:txBody>
      </p:sp>
      <p:pic>
        <p:nvPicPr>
          <p:cNvPr id="1052" name="Picture 28" descr="Image result for technology in education images clip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60" y="1454371"/>
            <a:ext cx="4569793" cy="5090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54049B-0397-4AF9-BB20-DA2735A9E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2895600"/>
            <a:ext cx="7772400" cy="12192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734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Support Structure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5401777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27 technicians throughout the district for “first-level” support.</a:t>
            </a:r>
          </a:p>
        </p:txBody>
      </p:sp>
      <p:pic>
        <p:nvPicPr>
          <p:cNvPr id="4" name="Picture 3" descr="Screen Shot 2020-02-26 at 6.2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209800"/>
            <a:ext cx="4323880" cy="2926357"/>
          </a:xfrm>
          <a:prstGeom prst="rect">
            <a:avLst/>
          </a:prstGeo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990600" y="2362200"/>
            <a:ext cx="4800600" cy="2208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 Large High School</a:t>
            </a:r>
          </a:p>
          <a:p>
            <a:r>
              <a:rPr lang="en-US" sz="2800" dirty="0"/>
              <a:t>1-2 Middle Schools</a:t>
            </a:r>
          </a:p>
          <a:p>
            <a:r>
              <a:rPr lang="en-US" sz="2800" dirty="0"/>
              <a:t>4-5 Elementary Schools</a:t>
            </a:r>
          </a:p>
          <a:p>
            <a:r>
              <a:rPr lang="en-US" sz="2800" dirty="0"/>
              <a:t>1 Choice/Charter School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143000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Building-level support is divided into four regions based on geographical locations, mostly consisting of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36132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Overview</a:t>
            </a:r>
          </a:p>
        </p:txBody>
      </p:sp>
      <p:pic>
        <p:nvPicPr>
          <p:cNvPr id="4" name="Shape 121"/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 l="29105" r="23134"/>
          <a:stretch/>
        </p:blipFill>
        <p:spPr>
          <a:xfrm>
            <a:off x="7696200" y="1319645"/>
            <a:ext cx="2926080" cy="45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7"/>
          <p:cNvSpPr txBox="1">
            <a:spLocks/>
          </p:cNvSpPr>
          <p:nvPr/>
        </p:nvSpPr>
        <p:spPr>
          <a:xfrm>
            <a:off x="381000" y="1295400"/>
            <a:ext cx="6781800" cy="4418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Currently, KUSD has </a:t>
            </a:r>
            <a:r>
              <a:rPr lang="en" sz="2800" dirty="0"/>
              <a:t>10 Gb Dark fiber between 5 Core sites</a:t>
            </a:r>
            <a:r>
              <a:rPr lang="en-US" sz="2800" dirty="0"/>
              <a:t> with </a:t>
            </a:r>
            <a:r>
              <a:rPr lang="en" sz="2800" dirty="0"/>
              <a:t>2 </a:t>
            </a:r>
            <a:r>
              <a:rPr lang="en-US" sz="2800" dirty="0"/>
              <a:t>separate </a:t>
            </a:r>
            <a:r>
              <a:rPr lang="en" sz="2800" dirty="0"/>
              <a:t>10 Gb fiber connections to remote sites.</a:t>
            </a:r>
          </a:p>
          <a:p>
            <a:pPr>
              <a:spcBef>
                <a:spcPts val="0"/>
              </a:spcBef>
              <a:buSzPct val="100000"/>
            </a:pPr>
            <a:r>
              <a:rPr lang="en" sz="2800" dirty="0"/>
              <a:t>Each remote site connects to </a:t>
            </a:r>
            <a:r>
              <a:rPr lang="en-US" sz="2800" dirty="0"/>
              <a:t>2 </a:t>
            </a:r>
            <a:r>
              <a:rPr lang="en" sz="2800" dirty="0"/>
              <a:t>separate “core” switches for redundancy.</a:t>
            </a:r>
          </a:p>
          <a:p>
            <a:pPr>
              <a:spcBef>
                <a:spcPts val="0"/>
              </a:spcBef>
              <a:buSzPct val="100000"/>
            </a:pPr>
            <a:r>
              <a:rPr lang="en" sz="2800" dirty="0"/>
              <a:t>One dedicated 10</a:t>
            </a:r>
            <a:r>
              <a:rPr lang="en-US" sz="2800" dirty="0"/>
              <a:t> </a:t>
            </a:r>
            <a:r>
              <a:rPr lang="en" sz="2800" dirty="0"/>
              <a:t>Gb fiber to disaster recovery site.</a:t>
            </a:r>
          </a:p>
          <a:p>
            <a:pPr>
              <a:spcBef>
                <a:spcPts val="0"/>
              </a:spcBef>
              <a:buSzPct val="100000"/>
            </a:pPr>
            <a:r>
              <a:rPr lang="en" sz="2800" dirty="0"/>
              <a:t>Currently support over 450 network stacks.</a:t>
            </a:r>
          </a:p>
          <a:p>
            <a:pPr>
              <a:spcBef>
                <a:spcPts val="0"/>
              </a:spcBef>
              <a:buSzPct val="100000"/>
            </a:pPr>
            <a:r>
              <a:rPr lang="en" sz="2800" dirty="0"/>
              <a:t>Peaking around 2Gb per day.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135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Preventative and Proactive Measures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144587"/>
            <a:ext cx="4800600" cy="4418013"/>
          </a:xfrm>
        </p:spPr>
        <p:txBody>
          <a:bodyPr>
            <a:normAutofit/>
          </a:bodyPr>
          <a:lstStyle/>
          <a:p>
            <a:r>
              <a:rPr lang="en-US" sz="2800" dirty="0"/>
              <a:t>ContentKeeper Content Filter</a:t>
            </a:r>
          </a:p>
          <a:p>
            <a:r>
              <a:rPr lang="en-US" sz="2800" dirty="0"/>
              <a:t>Firewall</a:t>
            </a:r>
          </a:p>
          <a:p>
            <a:r>
              <a:rPr lang="en-US" sz="2800" dirty="0"/>
              <a:t>Monitoring Software</a:t>
            </a:r>
          </a:p>
          <a:p>
            <a:r>
              <a:rPr lang="en-US" sz="2800" dirty="0"/>
              <a:t>Anti-virus</a:t>
            </a:r>
          </a:p>
          <a:p>
            <a:r>
              <a:rPr lang="en-US" sz="2800" dirty="0"/>
              <a:t>Updated Staff Acceptable Use Policy</a:t>
            </a:r>
          </a:p>
          <a:p>
            <a:r>
              <a:rPr lang="en-US" sz="2800" dirty="0"/>
              <a:t>Updated Student Acceptable Use Policy</a:t>
            </a:r>
          </a:p>
        </p:txBody>
      </p:sp>
      <p:pic>
        <p:nvPicPr>
          <p:cNvPr id="3076" name="Picture 4" descr="Image result for policies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5486399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3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9753600" cy="4284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ContentKeeper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447800"/>
            <a:ext cx="3886200" cy="1676400"/>
          </a:xfrm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200" dirty="0"/>
              <a:t>One reporting Server</a:t>
            </a:r>
          </a:p>
          <a:p>
            <a:r>
              <a:rPr lang="en-US" sz="2200" dirty="0"/>
              <a:t>Load Balancer</a:t>
            </a:r>
          </a:p>
          <a:p>
            <a:r>
              <a:rPr lang="en-US" sz="2200" dirty="0"/>
              <a:t>Two Internal Content Filters</a:t>
            </a:r>
          </a:p>
          <a:p>
            <a:r>
              <a:rPr lang="en-US" sz="2200" dirty="0"/>
              <a:t>One Mobile Filter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930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10896600" cy="4876800"/>
          </a:xfrm>
        </p:spPr>
        <p:txBody>
          <a:bodyPr>
            <a:normAutofit/>
          </a:bodyPr>
          <a:lstStyle/>
          <a:p>
            <a:r>
              <a:rPr lang="en-US" sz="2600" dirty="0"/>
              <a:t>Policies are associated with Active Directory.</a:t>
            </a:r>
          </a:p>
          <a:p>
            <a:r>
              <a:rPr lang="en-US" sz="2600" dirty="0"/>
              <a:t>If filter doesn’t know who you are in AD; managed through assigned VLAN.</a:t>
            </a:r>
          </a:p>
          <a:p>
            <a:r>
              <a:rPr lang="en-US" sz="2600" dirty="0"/>
              <a:t>Tie in with our Google domain through an extension. </a:t>
            </a:r>
          </a:p>
          <a:p>
            <a:r>
              <a:rPr lang="en-US" sz="2600" dirty="0"/>
              <a:t>Software running on domain controller to associate Google Gmail with an AD account in order to get the correct policy.</a:t>
            </a:r>
          </a:p>
          <a:p>
            <a:r>
              <a:rPr lang="en-US" sz="2600" dirty="0"/>
              <a:t>If filter does not know who you are…… you get the most restrictive policy.</a:t>
            </a:r>
          </a:p>
          <a:p>
            <a:r>
              <a:rPr lang="en-US" sz="2600" dirty="0"/>
              <a:t>Ultimately, AD wins.</a:t>
            </a:r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3074" name="Picture 2" descr="Image result for content keeper mobile pro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91000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8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SSL Decryption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04" y="1219200"/>
            <a:ext cx="7862596" cy="3581400"/>
          </a:xfrm>
        </p:spPr>
        <p:txBody>
          <a:bodyPr>
            <a:noAutofit/>
          </a:bodyPr>
          <a:lstStyle/>
          <a:p>
            <a:r>
              <a:rPr lang="en-US" sz="2800" dirty="0"/>
              <a:t>Benefited from SSL Decryption</a:t>
            </a:r>
          </a:p>
          <a:p>
            <a:r>
              <a:rPr lang="en-US" sz="2800" dirty="0"/>
              <a:t>Decrypt Google images</a:t>
            </a:r>
          </a:p>
          <a:p>
            <a:r>
              <a:rPr lang="en-US" sz="2800" dirty="0"/>
              <a:t>Get Granular with Decryption – do not decrypt banking or healthcare sites</a:t>
            </a:r>
          </a:p>
          <a:p>
            <a:r>
              <a:rPr lang="en-US" sz="2800" dirty="0"/>
              <a:t>Previous content filter did not decrypt properly</a:t>
            </a:r>
          </a:p>
          <a:p>
            <a:r>
              <a:rPr lang="en-US" sz="2800" dirty="0"/>
              <a:t>Certificates needed on all devices for SSL to work</a:t>
            </a:r>
          </a:p>
          <a:p>
            <a:r>
              <a:rPr lang="en-US" sz="2800" dirty="0"/>
              <a:t>Disable it within certain policies (i.e. Android certificate issues)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026" name="Picture 2" descr="Image result for ssl decryption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762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sl decryption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362200"/>
            <a:ext cx="3940485" cy="312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730</Words>
  <Application>Microsoft Office PowerPoint</Application>
  <PresentationFormat>Widescreen</PresentationFormat>
  <Paragraphs>137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Mangal</vt:lpstr>
      <vt:lpstr>Wingdings</vt:lpstr>
      <vt:lpstr>Office Theme</vt:lpstr>
      <vt:lpstr>Beware of the Dark Web – How to Properly Control Web Circumvention</vt:lpstr>
      <vt:lpstr>Kenosha Unified School District</vt:lpstr>
      <vt:lpstr>Student Technology Resources</vt:lpstr>
      <vt:lpstr>Technology Support Structure </vt:lpstr>
      <vt:lpstr>Infrastructure Overview</vt:lpstr>
      <vt:lpstr>Preventative and Proactive Measures</vt:lpstr>
      <vt:lpstr>ContentKeeper Configuration</vt:lpstr>
      <vt:lpstr>Policies</vt:lpstr>
      <vt:lpstr>SSL Decryption</vt:lpstr>
      <vt:lpstr>The Dark Web </vt:lpstr>
      <vt:lpstr> "The Onion Router” - TOR</vt:lpstr>
      <vt:lpstr>Why Do These Systems Exist?</vt:lpstr>
      <vt:lpstr>Dark Web Content: </vt:lpstr>
      <vt:lpstr>Dark Web: Running Rampant in K-12</vt:lpstr>
      <vt:lpstr>Web Anonymity = Access Bad Stuff… </vt:lpstr>
      <vt:lpstr>Levels of Defense </vt:lpstr>
      <vt:lpstr>Keyword and Phrase Awareness</vt:lpstr>
      <vt:lpstr>PowerPoint Presentation</vt:lpstr>
      <vt:lpstr>The Why………</vt:lpstr>
      <vt:lpstr>Dashboard for KUSD</vt:lpstr>
      <vt:lpstr>Potential Risks….Exposed!</vt:lpstr>
      <vt:lpstr>Granular within Policies</vt:lpstr>
      <vt:lpstr>Signatures for Bad Apps……. It’s Growing!!!!</vt:lpstr>
      <vt:lpstr>Manage and Control Bad Apps!</vt:lpstr>
      <vt:lpstr>Kenosha Unified School District: Bad Apps Exposed!</vt:lpstr>
      <vt:lpstr>Web 2.0 Filtering</vt:lpstr>
      <vt:lpstr>Off Site Protection</vt:lpstr>
      <vt:lpstr>Blocked Content</vt:lpstr>
      <vt:lpstr>Blocked page for Application Defender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Beware of the Dark Web – How to Properly Control Web Circumvention</dc:title>
  <dc:creator>Rees Thorkelson</dc:creator>
  <cp:lastModifiedBy>Angela Becker</cp:lastModifiedBy>
  <cp:revision>10</cp:revision>
  <dcterms:created xsi:type="dcterms:W3CDTF">2020-02-28T22:25:10Z</dcterms:created>
  <dcterms:modified xsi:type="dcterms:W3CDTF">2020-03-03T17:50:36Z</dcterms:modified>
</cp:coreProperties>
</file>